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microsoft.com/office/2020/02/relationships/classificationlabels" Target="docMetadata/LabelInfo.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sldIdLst>
    <p:sldId id="256" r:id="rId5"/>
    <p:sldId id="257" r:id="rId6"/>
    <p:sldId id="258" r:id="rId7"/>
    <p:sldId id="275" r:id="rId8"/>
    <p:sldId id="276" r:id="rId9"/>
    <p:sldId id="279" r:id="rId10"/>
    <p:sldId id="277" r:id="rId11"/>
    <p:sldId id="278"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theme" Target="theme/theme1.xml" /><Relationship Id="rId3" Type="http://schemas.openxmlformats.org/officeDocument/2006/relationships/customXml" Target="../customXml/item3.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viewProps" Target="viewProps.xml" /><Relationship Id="rId2" Type="http://schemas.openxmlformats.org/officeDocument/2006/relationships/customXml" Target="../customXml/item2.xml" /><Relationship Id="rId16" Type="http://schemas.openxmlformats.org/officeDocument/2006/relationships/presProps" Target="presProps.xml" /><Relationship Id="rId20" Type="http://schemas.microsoft.com/office/2018/10/relationships/authors" Target="author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commentAuthors" Target="commentAuthors.xml" /><Relationship Id="rId10" Type="http://schemas.openxmlformats.org/officeDocument/2006/relationships/slide" Target="slides/slide6.xml" /><Relationship Id="rId19"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DB31D-3EDB-3A4C-9810-0A51CF8F492B}" type="datetimeFigureOut">
              <a:rPr lang="en-US" smtClean="0"/>
              <a:t>10/9/2023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1BA25-45AC-0C48-96BD-5DDCEEC5AF57}" type="slidenum">
              <a:rPr lang="en-US" smtClean="0"/>
              <a:t>‹#›</a:t>
            </a:fld>
            <a:endParaRPr lang="en-US" dirty="0"/>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anchor="t" anchorCtr="0"/>
          <a:lstStyle>
            <a:lvl1pPr algn="l">
              <a:defRPr sz="6000">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anchor="ctr">
            <a:normAutofit/>
          </a:bodyPr>
          <a:lstStyle>
            <a:lvl1pPr marL="0" indent="0" algn="ctr">
              <a:buNone/>
              <a:defRPr sz="1600">
                <a:latin typeface="+mn-lt"/>
              </a:defRPr>
            </a:lvl1pPr>
          </a:lstStyle>
          <a:p>
            <a:endParaRPr lang="en-US" dirty="0"/>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a:lstStyle/>
          <a:p>
            <a:endParaRPr lang="en-US" dirty="0"/>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a:lstStyle/>
          <a:p>
            <a:r>
              <a:rPr lang="en-US"/>
              <a:t>20XX</a:t>
            </a:r>
            <a:endParaRPr lang="en-US" dirty="0"/>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normAutofit/>
          </a:bodyPr>
          <a:lstStyle>
            <a:lvl1pPr algn="ctr">
              <a:defRPr sz="6000">
                <a:latin typeface="+mj-lt"/>
              </a:defRPr>
            </a:lvl1pPr>
          </a:lstStyle>
          <a:p>
            <a:r>
              <a:rPr lang="en-US"/>
              <a:t>Click to edit Master title style</a:t>
            </a:r>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anchor="ctr">
            <a:normAutofit/>
          </a:bodyPr>
          <a:lstStyle>
            <a:lvl1pPr marL="0" indent="0" algn="ctr">
              <a:buNone/>
              <a:defRPr sz="1400">
                <a:latin typeface="+mn-lt"/>
              </a:defRPr>
            </a:lvl1pPr>
          </a:lstStyle>
          <a:p>
            <a:endParaRPr lang="en-US" dirty="0"/>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a:lstStyle/>
          <a:p>
            <a:r>
              <a:rPr lang="en-US"/>
              <a:t>20XX</a:t>
            </a:r>
            <a:endParaRPr lang="en-US" dirty="0"/>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a:lstStyle/>
          <a:p>
            <a:r>
              <a:rPr lang="en-US" dirty="0"/>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a:normAutofit/>
          </a:bodyPr>
          <a:lstStyle>
            <a:lvl1pPr algn="l">
              <a:defRPr sz="6000">
                <a:solidFill>
                  <a:schemeClr val="tx1"/>
                </a:solidFill>
                <a:latin typeface="+mj-lt"/>
              </a:defRPr>
            </a:lvl1pPr>
          </a:lstStyle>
          <a:p>
            <a:r>
              <a:rPr lang="en-US"/>
              <a:t>Click to edit Master title style</a:t>
            </a:r>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a:lstStyle>
            <a:lvl1pPr>
              <a:defRPr>
                <a:latin typeface="+mn-lt"/>
              </a:defRPr>
            </a:lvl1pPr>
          </a:lstStyle>
          <a:p>
            <a:endParaRPr lang="en-US" dirty="0"/>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a:lstStyle/>
          <a:p>
            <a:r>
              <a:rPr lang="en-US"/>
              <a:t>20XX</a:t>
            </a:r>
            <a:endParaRPr lang="en-US" dirty="0"/>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a:lstStyle/>
          <a:p>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a:lstStyle/>
          <a:p>
            <a:endParaRPr lang="en-US" dirty="0"/>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a:lstStyle/>
          <a:p>
            <a:r>
              <a:rPr lang="en-US"/>
              <a:t>20XX</a:t>
            </a:r>
            <a:endParaRPr lang="en-US" dirty="0"/>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a:lstStyle/>
          <a:p>
            <a:endParaRPr lang="en-US" dirty="0"/>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a:r>
              <a:rPr lang="en-US" dirty="0"/>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a:noAutofit/>
          </a:bodyPr>
          <a:lstStyle>
            <a:lvl1pPr>
              <a:defRPr sz="1800" cap="all" baseline="0">
                <a:solidFill>
                  <a:schemeClr val="bg1"/>
                </a:solidFill>
                <a:latin typeface="+mn-lt"/>
              </a:defRPr>
            </a:lvl1pPr>
          </a:lstStyle>
          <a:p>
            <a:r>
              <a:rPr lang="en-US"/>
              <a:t>Click to edit Master title style</a:t>
            </a:r>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dirty="0"/>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noAutofit/>
          </a:bodyPr>
          <a:lstStyle>
            <a:lvl1pPr>
              <a:defRPr sz="4000">
                <a:solidFill>
                  <a:schemeClr val="tx1"/>
                </a:solidFill>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a:lstStyle/>
          <a:p>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anchor="t" anchorCtr="0">
            <a:normAutofit/>
          </a:bodyPr>
          <a:lstStyle>
            <a:lvl1pPr>
              <a:defRPr sz="6000">
                <a:solidFill>
                  <a:schemeClr val="tx1"/>
                </a:solidFill>
                <a:latin typeface="+mj-lt"/>
              </a:defRPr>
            </a:lvl1pPr>
          </a:lstStyle>
          <a:p>
            <a:r>
              <a:rPr lang="en-US"/>
              <a:t>Click to edit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a:lstStyle>
            <a:lvl1pPr algn="r">
              <a:defRPr>
                <a:latin typeface="+mn-lt"/>
              </a:defRPr>
            </a:lvl1pPr>
          </a:lstStyle>
          <a:p>
            <a:r>
              <a:rPr lang="en-US"/>
              <a:t>Presentation title</a:t>
            </a:r>
            <a:endParaRPr lang="en-US" dirty="0"/>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fld id="{294A09A9-5501-47C1-A89A-A340965A2BE2}" type="slidenum">
              <a:rPr lang="en-US" smtClean="0"/>
              <a:pPr/>
              <a:t>‹#›</a:t>
            </a:fld>
            <a:endParaRPr lang="en-US" dirty="0"/>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t>20XX</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anchor="t" anchorCtr="0">
            <a:normAutofit/>
          </a:bodyPr>
          <a:lstStyle>
            <a:lvl1pPr algn="l">
              <a:defRPr sz="6000">
                <a:solidFill>
                  <a:schemeClr val="tx1"/>
                </a:solidFill>
                <a:latin typeface="+mj-lt"/>
              </a:defRPr>
            </a:lvl1pPr>
          </a:lstStyle>
          <a:p>
            <a:r>
              <a:rPr lang="en-US"/>
              <a:t>Click to edit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a:lstStyle>
            <a:lvl1pPr>
              <a:defRPr>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a:lstStyle>
            <a:lvl1pPr>
              <a:defRPr>
                <a:latin typeface="+mn-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a:lstStyle>
            <a:lvl1pPr>
              <a:defRPr>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a:t>20XX</a:t>
            </a:r>
            <a:endParaRPr lang="en-US" dirty="0"/>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anchor="t" anchorCtr="0">
            <a:noAutofit/>
          </a:bodyPr>
          <a:lstStyle>
            <a:lvl1pPr>
              <a:defRPr sz="6000">
                <a:latin typeface="+mj-lt"/>
              </a:defRPr>
            </a:lvl1pPr>
          </a:lstStyle>
          <a:p>
            <a:r>
              <a:rPr lang="en-US"/>
              <a:t>Click to edit Master </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a:lstStyle>
            <a:lvl1pPr>
              <a:defRPr>
                <a:latin typeface="+mn-lt"/>
              </a:defRPr>
            </a:lvl1pPr>
          </a:lstStyle>
          <a:p>
            <a:endParaRPr lang="en-US" dirty="0"/>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a:lstStyle/>
          <a:p>
            <a:r>
              <a:rPr lang="en-US"/>
              <a:t>20XX</a:t>
            </a:r>
            <a:endParaRPr lang="en-US" dirty="0"/>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a:lstStyle/>
          <a:p>
            <a:r>
              <a:rPr lang="en-US" dirty="0"/>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anchor="t" anchorCtr="0">
            <a:normAutofit/>
          </a:bodyPr>
          <a:lstStyle>
            <a:lvl1pPr algn="l">
              <a:defRPr sz="5400">
                <a:latin typeface="+mj-lt"/>
              </a:defRPr>
            </a:lvl1pPr>
          </a:lstStyle>
          <a:p>
            <a:r>
              <a:rPr lang="en-US"/>
              <a:t>Click to edit Master </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a:lstStyle/>
          <a:p>
            <a:endParaRPr lang="en-US" dirty="0"/>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a:lstStyle/>
          <a:p>
            <a:endParaRPr lang="en-US" dirty="0"/>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a:lstStyle>
            <a:lvl1pPr>
              <a:defRPr>
                <a:solidFill>
                  <a:schemeClr val="bg1"/>
                </a:solidFill>
              </a:defRPr>
            </a:lvl1pPr>
          </a:lstStyle>
          <a:p>
            <a:r>
              <a:rPr lang="en-US"/>
              <a:t>20XX</a:t>
            </a:r>
            <a:endParaRPr lang="en-US" dirty="0"/>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a:lstStyle/>
          <a:p>
            <a:endParaRPr lang="en-US" dirty="0"/>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a:lstStyle/>
          <a:p>
            <a:r>
              <a:rPr lang="en-US"/>
              <a:t>20XX</a:t>
            </a:r>
            <a:endParaRPr lang="en-US" dirty="0"/>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a:lstStyle/>
          <a:p>
            <a:endParaRPr lang="en-US" dirty="0"/>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dirty="0"/>
              <a:t>Click to edit Master title style</a:t>
            </a:r>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a:lstStyle/>
          <a:p>
            <a:r>
              <a:rPr lang="en-US"/>
              <a:t>20XX</a:t>
            </a:r>
            <a:endParaRPr lang="en-US" dirty="0"/>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5.pn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a:extLst>
              <a:ext uri="{FF2B5EF4-FFF2-40B4-BE49-F238E27FC236}">
                <a16:creationId xmlns:a16="http://schemas.microsoft.com/office/drawing/2014/main" id="{F7FE24EB-69BE-41CF-9F0B-0970FA69E300}"/>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967404" y="2335342"/>
            <a:ext cx="6580584" cy="1951037"/>
          </a:xfrm>
        </p:spPr>
        <p:txBody>
          <a:bodyPr>
            <a:normAutofit/>
          </a:bodyPr>
          <a:lstStyle/>
          <a:p>
            <a:r>
              <a:rPr lang="en-US" sz="3500" dirty="0">
                <a:solidFill>
                  <a:srgbClr val="00B0F0"/>
                </a:solidFill>
              </a:rPr>
              <a:t>THEME : </a:t>
            </a:r>
            <a:br>
              <a:rPr lang="en-US" sz="3500" dirty="0">
                <a:solidFill>
                  <a:srgbClr val="00B0F0"/>
                </a:solidFill>
              </a:rPr>
            </a:br>
            <a:br>
              <a:rPr lang="en-US" sz="2400" dirty="0"/>
            </a:br>
            <a:r>
              <a:rPr lang="en-US" sz="2400" b="1" i="1" dirty="0"/>
              <a:t>SMART WATER FOUNDATION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7968340" y="4054468"/>
            <a:ext cx="4093029" cy="2692005"/>
          </a:xfrm>
        </p:spPr>
        <p:txBody>
          <a:bodyPr vert="horz" lIns="91440" tIns="45720" rIns="91440" bIns="45720" rtlCol="0" anchor="t">
            <a:normAutofit lnSpcReduction="10000"/>
          </a:bodyPr>
          <a:lstStyle/>
          <a:p>
            <a:r>
              <a:rPr lang="en-US" b="1" u="sng" dirty="0">
                <a:solidFill>
                  <a:srgbClr val="FFFF00"/>
                </a:solidFill>
                <a:latin typeface="Arial Black" panose="020B0A04020102020204" pitchFamily="34" charset="0"/>
              </a:rPr>
              <a:t>PROJECT BY:</a:t>
            </a:r>
          </a:p>
          <a:p>
            <a:pPr marL="285750" indent="-285750">
              <a:buFont typeface="Wingdings" panose="05000000000000000000" pitchFamily="2" charset="2"/>
              <a:buChar char="Ø"/>
            </a:pPr>
            <a:r>
              <a:rPr lang="en-US" dirty="0"/>
              <a:t>M.VEDHALAKSHMI</a:t>
            </a:r>
          </a:p>
          <a:p>
            <a:pPr marL="285750" indent="-285750">
              <a:buFont typeface="Wingdings" panose="05000000000000000000" pitchFamily="2" charset="2"/>
              <a:buChar char="Ø"/>
            </a:pPr>
            <a:r>
              <a:rPr lang="en-US" dirty="0"/>
              <a:t>S.SOWMYA</a:t>
            </a:r>
          </a:p>
          <a:p>
            <a:pPr marL="285750" indent="-285750">
              <a:buFont typeface="Wingdings" panose="05000000000000000000" pitchFamily="2" charset="2"/>
              <a:buChar char="Ø"/>
            </a:pPr>
            <a:r>
              <a:rPr lang="en-US" dirty="0"/>
              <a:t>J.REKHA</a:t>
            </a:r>
          </a:p>
          <a:p>
            <a:pPr marL="285750" indent="-285750">
              <a:buFont typeface="Wingdings" panose="05000000000000000000" pitchFamily="2" charset="2"/>
              <a:buChar char="Ø"/>
            </a:pPr>
            <a:r>
              <a:rPr lang="en-US" dirty="0"/>
              <a:t>R.MONISHA</a:t>
            </a:r>
          </a:p>
          <a:p>
            <a:pPr marL="285750" indent="-285750">
              <a:buFont typeface="Wingdings" panose="05000000000000000000" pitchFamily="2" charset="2"/>
              <a:buChar char="Ø"/>
            </a:pPr>
            <a:r>
              <a:rPr lang="en-US" dirty="0"/>
              <a:t>A.SARANYA</a:t>
            </a:r>
          </a:p>
          <a:p>
            <a:pPr marL="285750" indent="-285750">
              <a:buFont typeface="Wingdings" panose="05000000000000000000" pitchFamily="2" charset="2"/>
              <a:buChar char="Ø"/>
            </a:pPr>
            <a:r>
              <a:rPr lang="en-US" dirty="0"/>
              <a:t>SNEHA S.G</a:t>
            </a:r>
          </a:p>
          <a:p>
            <a:endParaRPr lang="en-US" dirty="0"/>
          </a:p>
          <a:p>
            <a:endParaRPr lang="en-US" dirty="0"/>
          </a:p>
        </p:txBody>
      </p:sp>
      <p:sp>
        <p:nvSpPr>
          <p:cNvPr id="17" name="Freeform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4" descr="close up of saw blade on wood">
            <a:extLst>
              <a:ext uri="{FF2B5EF4-FFF2-40B4-BE49-F238E27FC236}">
                <a16:creationId xmlns:a16="http://schemas.microsoft.com/office/drawing/2014/main" id="{5F6978D0-415F-4580-9A46-F5D8C3BF8B6B}"/>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138000"/>
                    </a14:imgEffect>
                    <a14:imgEffect>
                      <a14:brightnessContrast bright="25000"/>
                    </a14:imgEffect>
                  </a14:imgLayer>
                </a14:imgProps>
              </a:ext>
              <a:ext uri="{28A0092B-C50C-407E-A947-70E740481C1C}">
                <a14:useLocalDpi xmlns:a14="http://schemas.microsoft.com/office/drawing/2010/main"/>
              </a:ext>
            </a:extLst>
          </a:blip>
          <a:srcRect/>
          <a:stretch/>
        </p:blipFill>
        <p:spPr>
          <a:xfrm>
            <a:off x="6095999" y="0"/>
            <a:ext cx="6096001" cy="6858000"/>
          </a:xfrm>
        </p:spPr>
      </p:pic>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38211" y="876926"/>
            <a:ext cx="5079113" cy="1356607"/>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838210" y="2233534"/>
            <a:ext cx="4205990" cy="2833142"/>
          </a:xfrm>
        </p:spPr>
        <p:txBody>
          <a:bodyPr vert="horz" lIns="91440" tIns="45720" rIns="91440" bIns="45720" rtlCol="0" anchor="t">
            <a:normAutofit/>
          </a:bodyPr>
          <a:lstStyle/>
          <a:p>
            <a:r>
              <a:rPr lang="en-US" dirty="0"/>
              <a:t>Introduction</a:t>
            </a:r>
          </a:p>
          <a:p>
            <a:r>
              <a:rPr lang="en-US" dirty="0"/>
              <a:t>Objective</a:t>
            </a:r>
          </a:p>
          <a:p>
            <a:r>
              <a:rPr lang="en-US" dirty="0"/>
              <a:t>IOT Sensor System</a:t>
            </a:r>
          </a:p>
          <a:p>
            <a:r>
              <a:rPr lang="en-US" dirty="0"/>
              <a:t>Mobile App</a:t>
            </a:r>
          </a:p>
          <a:p>
            <a:r>
              <a:rPr lang="en-US" dirty="0"/>
              <a:t>Tools</a:t>
            </a:r>
          </a:p>
          <a:p>
            <a:r>
              <a:rPr lang="en-US" dirty="0"/>
              <a:t>Conclusion</a:t>
            </a:r>
          </a:p>
          <a:p>
            <a:endParaRPr lang="en-US" dirty="0"/>
          </a:p>
        </p:txBody>
      </p:sp>
      <p:sp>
        <p:nvSpPr>
          <p:cNvPr id="6" name="Slide Number Placeholder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1000"/>
                                        <p:tgtEl>
                                          <p:spTgt spid="3">
                                            <p:txEl>
                                              <p:pRg st="4" end="4"/>
                                            </p:txEl>
                                          </p:spTgt>
                                        </p:tgtEl>
                                      </p:cBhvr>
                                    </p:animEffect>
                                    <p:anim calcmode="lin" valueType="num">
                                      <p:cBhvr>
                                        <p:cTn id="5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645660"/>
          </a:xfrm>
        </p:spPr>
        <p:txBody>
          <a:bodyPr vert="horz" lIns="91440" tIns="45720" rIns="91440" bIns="45720" rtlCol="0" anchor="t">
            <a:normAutofit/>
          </a:bodyPr>
          <a:lstStyle/>
          <a:p>
            <a:r>
              <a:rPr lang="en-US" dirty="0"/>
              <a:t>At Smart water fountain is a device or structure that sends a stream of water in to the air in a garden, Park, companies, etc,..</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3</a:t>
            </a:fld>
            <a:endParaRPr lang="en-US" dirty="0"/>
          </a:p>
        </p:txBody>
      </p:sp>
      <p:pic>
        <p:nvPicPr>
          <p:cNvPr id="11" name="Picture 10">
            <a:extLst>
              <a:ext uri="{FF2B5EF4-FFF2-40B4-BE49-F238E27FC236}">
                <a16:creationId xmlns:a16="http://schemas.microsoft.com/office/drawing/2014/main" id="{0F727B46-B098-96AD-87A0-9910EC89BC8A}"/>
              </a:ext>
            </a:extLst>
          </p:cNvPr>
          <p:cNvPicPr>
            <a:picLocks noChangeAspect="1"/>
          </p:cNvPicPr>
          <p:nvPr/>
        </p:nvPicPr>
        <p:blipFill rotWithShape="1">
          <a:blip r:embed="rId2"/>
          <a:srcRect l="8200" b="3106"/>
          <a:stretch/>
        </p:blipFill>
        <p:spPr>
          <a:xfrm>
            <a:off x="7030065" y="3045948"/>
            <a:ext cx="4988017" cy="3404013"/>
          </a:xfrm>
          <a:prstGeom prst="rect">
            <a:avLst/>
          </a:prstGeo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746554" y="136525"/>
            <a:ext cx="10515600" cy="1252163"/>
          </a:xfrm>
        </p:spPr>
        <p:txBody>
          <a:bodyPr/>
          <a:lstStyle/>
          <a:p>
            <a:r>
              <a:rPr lang="en-US" dirty="0"/>
              <a:t>Objective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46554" y="1407096"/>
            <a:ext cx="10515600" cy="5314379"/>
          </a:xfrm>
        </p:spPr>
        <p:txBody>
          <a:bodyPr vert="horz" lIns="91440" tIns="45720" rIns="91440" bIns="45720" rtlCol="0" anchor="t">
            <a:noAutofit/>
          </a:bodyPr>
          <a:lstStyle/>
          <a:p>
            <a:pPr marL="342900" indent="-342900">
              <a:buFont typeface="Wingdings" panose="05000000000000000000" pitchFamily="2" charset="2"/>
              <a:buChar char="q"/>
            </a:pPr>
            <a:r>
              <a:rPr lang="en-US" dirty="0"/>
              <a:t>One water fountain with intelligent monitoring system based on the internet of things is discussed in this paper. </a:t>
            </a:r>
          </a:p>
          <a:p>
            <a:pPr marL="342900" indent="-342900">
              <a:buFont typeface="Wingdings" panose="05000000000000000000" pitchFamily="2" charset="2"/>
              <a:buChar char="q"/>
            </a:pPr>
            <a:r>
              <a:rPr lang="en-US" dirty="0"/>
              <a:t>The key parameters of the water fountain were derived from the sensors and transmitted the encrypted data by GPRS or WIFI net to central server automatically. </a:t>
            </a:r>
          </a:p>
          <a:p>
            <a:pPr marL="342900" indent="-342900">
              <a:buFont typeface="Wingdings" panose="05000000000000000000" pitchFamily="2" charset="2"/>
              <a:buChar char="q"/>
            </a:pPr>
            <a:r>
              <a:rPr lang="en-US" dirty="0"/>
              <a:t>The Access database was established according to the real time running data of each water fountain fixed everywhere. The unified database management and maintenance could be achieved with the PC interface application by the users or the server station administrator with different authority. </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80744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IOT Sensor System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46554" y="1930502"/>
            <a:ext cx="11064446" cy="4608409"/>
          </a:xfrm>
        </p:spPr>
        <p:txBody>
          <a:bodyPr vert="horz" lIns="91440" tIns="45720" rIns="91440" bIns="45720" rtlCol="0" anchor="t">
            <a:noAutofit/>
          </a:bodyPr>
          <a:lstStyle/>
          <a:p>
            <a:pPr marL="342900" indent="-342900">
              <a:buFont typeface="Wingdings" panose="05000000000000000000" pitchFamily="2" charset="2"/>
              <a:buChar char="Ø"/>
            </a:pPr>
            <a:r>
              <a:rPr lang="en-US" dirty="0"/>
              <a:t>A hybrid application and two devices make up the microgrid system. The first device measures the water tank’s height and sends the real-time information to the cloud using a smart-level device.</a:t>
            </a:r>
          </a:p>
          <a:p>
            <a:pPr marL="342900" indent="-342900">
              <a:buFont typeface="Wingdings" panose="05000000000000000000" pitchFamily="2" charset="2"/>
              <a:buChar char="Ø"/>
            </a:pPr>
            <a:r>
              <a:rPr lang="en-US" dirty="0"/>
              <a:t>The GSM module of the smart level sends a signal to another device, a motor-controlled device, which automatically activates and deactivates the motor based on the signal. They activate and deactivate motors when they receive an input signal. With this technology, a leakage measurement hybrid application has been constructed.</a:t>
            </a:r>
          </a:p>
          <a:p>
            <a:pPr marL="342900" indent="-342900">
              <a:buFont typeface="Wingdings" panose="05000000000000000000" pitchFamily="2" charset="2"/>
              <a:buChar char="Ø"/>
            </a:pPr>
            <a:r>
              <a:rPr lang="en-US" dirty="0"/>
              <a:t>The device’s ultrasonic Smart Level sensor continuously monitors the tank’s height and uploads that data to the internet once per minute.</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14494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IOT Sensor System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46554" y="1930503"/>
            <a:ext cx="11064446" cy="2425188"/>
          </a:xfrm>
        </p:spPr>
        <p:txBody>
          <a:bodyPr vert="horz" lIns="91440" tIns="45720" rIns="91440" bIns="45720" rtlCol="0" anchor="t">
            <a:noAutofit/>
          </a:bodyPr>
          <a:lstStyle/>
          <a:p>
            <a:pPr marL="342900" indent="-342900">
              <a:buFont typeface="Wingdings" panose="05000000000000000000" pitchFamily="2" charset="2"/>
              <a:buChar char="Ø"/>
            </a:pPr>
            <a:r>
              <a:rPr lang="en-US" dirty="0"/>
              <a:t>As the water level in the tank rises or falls, the intelligent level device sends a signal to the regulated motor device to turn the motor on or off, respectively</a:t>
            </a:r>
          </a:p>
          <a:p>
            <a:pPr marL="342900" indent="-342900">
              <a:buFont typeface="Wingdings" panose="05000000000000000000" pitchFamily="2" charset="2"/>
              <a:buChar char="Ø"/>
            </a:pPr>
            <a:r>
              <a:rPr lang="en-US" dirty="0"/>
              <a:t>IoT devices upload information to the cloud, which can be evaluated later. Users can tell the system to alert them if a specific threshold is met. A system for intelligent water management should allow for constant monitoring of water levels.</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6</a:t>
            </a:fld>
            <a:endParaRPr lang="en-US" dirty="0"/>
          </a:p>
        </p:txBody>
      </p:sp>
      <p:pic>
        <p:nvPicPr>
          <p:cNvPr id="7" name="Picture 6">
            <a:extLst>
              <a:ext uri="{FF2B5EF4-FFF2-40B4-BE49-F238E27FC236}">
                <a16:creationId xmlns:a16="http://schemas.microsoft.com/office/drawing/2014/main" id="{D0B5EEED-C903-B2C7-0936-E4918F9D3CF2}"/>
              </a:ext>
            </a:extLst>
          </p:cNvPr>
          <p:cNvPicPr>
            <a:picLocks noChangeAspect="1"/>
          </p:cNvPicPr>
          <p:nvPr/>
        </p:nvPicPr>
        <p:blipFill>
          <a:blip r:embed="rId2"/>
          <a:stretch>
            <a:fillRect/>
          </a:stretch>
        </p:blipFill>
        <p:spPr>
          <a:xfrm>
            <a:off x="7956486" y="3986557"/>
            <a:ext cx="3783928" cy="2734918"/>
          </a:xfrm>
          <a:prstGeom prst="rect">
            <a:avLst/>
          </a:prstGeom>
        </p:spPr>
      </p:pic>
    </p:spTree>
    <p:extLst>
      <p:ext uri="{BB962C8B-B14F-4D97-AF65-F5344CB8AC3E}">
        <p14:creationId xmlns:p14="http://schemas.microsoft.com/office/powerpoint/2010/main" val="128782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4550" y="676651"/>
            <a:ext cx="10515600" cy="1252163"/>
          </a:xfrm>
        </p:spPr>
        <p:txBody>
          <a:bodyPr/>
          <a:lstStyle/>
          <a:p>
            <a:r>
              <a:rPr lang="en-US" dirty="0"/>
              <a:t>Tools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119188"/>
          </a:xfrm>
        </p:spPr>
        <p:txBody>
          <a:bodyPr vert="horz" lIns="91440" tIns="45720" rIns="91440" bIns="45720" rtlCol="0" anchor="t">
            <a:noAutofit/>
          </a:bodyPr>
          <a:lstStyle/>
          <a:p>
            <a:pPr marL="342900" indent="-342900">
              <a:buFont typeface="Wingdings" panose="05000000000000000000" pitchFamily="2" charset="2"/>
              <a:buChar char="Ø"/>
            </a:pPr>
            <a:r>
              <a:rPr lang="en-US" dirty="0"/>
              <a:t>IOT Technology</a:t>
            </a:r>
          </a:p>
          <a:p>
            <a:pPr marL="342900" indent="-342900">
              <a:buFont typeface="Wingdings" panose="05000000000000000000" pitchFamily="2" charset="2"/>
              <a:buChar char="Ø"/>
            </a:pPr>
            <a:r>
              <a:rPr lang="en-US" dirty="0"/>
              <a:t>Phython</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7</a:t>
            </a:fld>
            <a:endParaRPr lang="en-US" dirty="0"/>
          </a:p>
        </p:txBody>
      </p:sp>
      <p:sp>
        <p:nvSpPr>
          <p:cNvPr id="4" name="Title 1">
            <a:extLst>
              <a:ext uri="{FF2B5EF4-FFF2-40B4-BE49-F238E27FC236}">
                <a16:creationId xmlns:a16="http://schemas.microsoft.com/office/drawing/2014/main" id="{68667A87-4FFE-9C69-5FAA-0966B2B7104D}"/>
              </a:ext>
            </a:extLst>
          </p:cNvPr>
          <p:cNvSpPr txBox="1">
            <a:spLocks/>
          </p:cNvSpPr>
          <p:nvPr/>
        </p:nvSpPr>
        <p:spPr>
          <a:xfrm>
            <a:off x="849468" y="2982320"/>
            <a:ext cx="10515600" cy="12521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Mobile App</a:t>
            </a:r>
          </a:p>
        </p:txBody>
      </p:sp>
      <p:sp>
        <p:nvSpPr>
          <p:cNvPr id="7" name="Content Placeholder 2">
            <a:extLst>
              <a:ext uri="{FF2B5EF4-FFF2-40B4-BE49-F238E27FC236}">
                <a16:creationId xmlns:a16="http://schemas.microsoft.com/office/drawing/2014/main" id="{6646EE19-8777-2135-87BF-432B09111F2E}"/>
              </a:ext>
            </a:extLst>
          </p:cNvPr>
          <p:cNvSpPr txBox="1">
            <a:spLocks/>
          </p:cNvSpPr>
          <p:nvPr/>
        </p:nvSpPr>
        <p:spPr>
          <a:xfrm>
            <a:off x="828368" y="4152480"/>
            <a:ext cx="10515600" cy="2203869"/>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Wingdings" panose="05000000000000000000" pitchFamily="2" charset="2"/>
              <a:buChar char="Ø"/>
            </a:pPr>
            <a:r>
              <a:rPr lang="en-US" dirty="0"/>
              <a:t>Paired with the Mi Home/Xiaomi Home app, it can push reminders to your phone when it is necessary to add water, clean the fountain and replace the filter.</a:t>
            </a:r>
          </a:p>
        </p:txBody>
      </p:sp>
    </p:spTree>
    <p:extLst>
      <p:ext uri="{BB962C8B-B14F-4D97-AF65-F5344CB8AC3E}">
        <p14:creationId xmlns:p14="http://schemas.microsoft.com/office/powerpoint/2010/main" val="163928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1000" fill="hold"/>
                                        <p:tgtEl>
                                          <p:spTgt spid="7"/>
                                        </p:tgtEl>
                                        <p:attrNameLst>
                                          <p:attrName>ppt_w</p:attrName>
                                        </p:attrNameLst>
                                      </p:cBhvr>
                                      <p:tavLst>
                                        <p:tav tm="0">
                                          <p:val>
                                            <p:fltVal val="0"/>
                                          </p:val>
                                        </p:tav>
                                        <p:tav tm="100000">
                                          <p:val>
                                            <p:strVal val="#ppt_w"/>
                                          </p:val>
                                        </p:tav>
                                      </p:tavLst>
                                    </p:anim>
                                    <p:anim calcmode="lin" valueType="num">
                                      <p:cBhvr>
                                        <p:cTn id="45" dur="1000" fill="hold"/>
                                        <p:tgtEl>
                                          <p:spTgt spid="7"/>
                                        </p:tgtEl>
                                        <p:attrNameLst>
                                          <p:attrName>ppt_h</p:attrName>
                                        </p:attrNameLst>
                                      </p:cBhvr>
                                      <p:tavLst>
                                        <p:tav tm="0">
                                          <p:val>
                                            <p:fltVal val="0"/>
                                          </p:val>
                                        </p:tav>
                                        <p:tav tm="100000">
                                          <p:val>
                                            <p:strVal val="#ppt_h"/>
                                          </p:val>
                                        </p:tav>
                                      </p:tavLst>
                                    </p:anim>
                                    <p:anim calcmode="lin" valueType="num">
                                      <p:cBhvr>
                                        <p:cTn id="46" dur="1000" fill="hold"/>
                                        <p:tgtEl>
                                          <p:spTgt spid="7"/>
                                        </p:tgtEl>
                                        <p:attrNameLst>
                                          <p:attrName>style.rotation</p:attrName>
                                        </p:attrNameLst>
                                      </p:cBhvr>
                                      <p:tavLst>
                                        <p:tav tm="0">
                                          <p:val>
                                            <p:fltVal val="90"/>
                                          </p:val>
                                        </p:tav>
                                        <p:tav tm="100000">
                                          <p:val>
                                            <p:fltVal val="0"/>
                                          </p:val>
                                        </p:tav>
                                      </p:tavLst>
                                    </p:anim>
                                    <p:animEffect transition="in" filter="fade">
                                      <p:cBhvr>
                                        <p:cTn id="4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4550" y="676651"/>
            <a:ext cx="10515600" cy="1252163"/>
          </a:xfrm>
        </p:spPr>
        <p:txBody>
          <a:bodyPr/>
          <a:lstStyle/>
          <a:p>
            <a:r>
              <a:rPr lang="en-US" dirty="0"/>
              <a:t>Conclusion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4"/>
            <a:ext cx="10515600" cy="1905769"/>
          </a:xfrm>
        </p:spPr>
        <p:txBody>
          <a:bodyPr vert="horz" lIns="91440" tIns="45720" rIns="91440" bIns="45720" rtlCol="0" anchor="t">
            <a:noAutofit/>
          </a:bodyPr>
          <a:lstStyle/>
          <a:p>
            <a:pPr marL="342900" indent="-342900">
              <a:buFont typeface="Wingdings" panose="05000000000000000000" pitchFamily="2" charset="2"/>
              <a:buChar char="Ø"/>
            </a:pPr>
            <a:r>
              <a:rPr lang="en-US" dirty="0"/>
              <a:t>IOT sensor, embedded in the IOT solutions, ease the water quality monitoring. Embedded with multiple sensors that measure most of the water quality parameters, IOT Water is the most trusted water quality sensing solutions which gets connected to the cloud for real-time monitoring</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71984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rings">
            <a:extLst>
              <a:ext uri="{FF2B5EF4-FFF2-40B4-BE49-F238E27FC236}">
                <a16:creationId xmlns:a16="http://schemas.microsoft.com/office/drawing/2014/main" id="{D0173078-5567-4EA7-8EFA-35D245A89A32}"/>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1" y="2631132"/>
            <a:ext cx="11118272" cy="1662546"/>
          </a:xfrm>
        </p:spPr>
        <p:txBody>
          <a:bodyPr/>
          <a:lstStyle/>
          <a:p>
            <a:r>
              <a:rPr lang="en-US" dirty="0"/>
              <a:t>Thank you</a:t>
            </a:r>
          </a:p>
        </p:txBody>
      </p:sp>
      <p:sp>
        <p:nvSpPr>
          <p:cNvPr id="6" name="Slide Number Placeholder 5">
            <a:extLst>
              <a:ext uri="{FF2B5EF4-FFF2-40B4-BE49-F238E27FC236}">
                <a16:creationId xmlns:a16="http://schemas.microsoft.com/office/drawing/2014/main" id="{EDCA79AC-C897-45AD-8CB4-023E28E30EA1}"/>
              </a:ext>
            </a:extLst>
          </p:cNvPr>
          <p:cNvSpPr>
            <a:spLocks noGrp="1"/>
          </p:cNvSpPr>
          <p:nvPr>
            <p:ph type="sldNum" sz="quarter" idx="13"/>
          </p:nvPr>
        </p:nvSpPr>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310368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Wood Template_Win32_AP_v2" id="{4A984475-42AF-40E6-ADFA-BA6DFC106E2D}" vid="{8B4A6F8D-3A21-4D69-B1B3-990AD4F90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774EAC-0F1F-4A67-94B0-E87123EB427D}">
  <ds:schemaRefs>
    <ds:schemaRef ds:uri="http://schemas.microsoft.com/sharepoint/v3/contenttype/forms"/>
  </ds:schemaRefs>
</ds:datastoreItem>
</file>

<file path=customXml/itemProps2.xml><?xml version="1.0" encoding="utf-8"?>
<ds:datastoreItem xmlns:ds="http://schemas.openxmlformats.org/officeDocument/2006/customXml" ds:itemID="{59D67692-B761-42C6-BA0F-08CECBC69358}">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E5FD9174-11F4-4491-AA69-FF67D01E00AC}">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458</Words>
  <Application>Microsoft Office PowerPoint</Application>
  <PresentationFormat>Widescreen</PresentationFormat>
  <Paragraphs>49</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THEME :   SMART WATER FOUNDATION</vt:lpstr>
      <vt:lpstr>Agenda</vt:lpstr>
      <vt:lpstr>Introduction</vt:lpstr>
      <vt:lpstr>Objective</vt:lpstr>
      <vt:lpstr>IOT Sensor System</vt:lpstr>
      <vt:lpstr>IOT Sensor System</vt:lpstr>
      <vt:lpstr>Tools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   SMART WATER FOUNDATION</dc:title>
  <dc:creator/>
  <cp:lastModifiedBy>vedhalakshmi M</cp:lastModifiedBy>
  <cp:revision>2</cp:revision>
  <dcterms:created xsi:type="dcterms:W3CDTF">2021-07-19T06:35:12Z</dcterms:created>
  <dcterms:modified xsi:type="dcterms:W3CDTF">2023-10-09T04:01:55Z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